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Lst>
  <p:sldSz cy="9601200" cx="7315200"/>
  <p:notesSz cx="6858000" cy="9144000"/>
  <p:embeddedFontLst>
    <p:embeddedFont>
      <p:font typeface="Halant"/>
      <p:regular r:id="rId20"/>
      <p:bold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Medium"/>
      <p:regular r:id="rId30"/>
      <p:bold r:id="rId31"/>
      <p:italic r:id="rId32"/>
      <p:boldItalic r:id="rId33"/>
    </p:embeddedFont>
    <p:embeddedFont>
      <p:font typeface="Work Sans"/>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6B3D26A-4FF3-4A98-BCD1-CEE27390416C}">
  <a:tblStyle styleId="{06B3D26A-4FF3-4A98-BCD1-CEE27390416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12B48B6-E0B4-4DD3-A0D9-5259594220CF}"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regular.fntdata"/><Relationship Id="rId22" Type="http://schemas.openxmlformats.org/officeDocument/2006/relationships/font" Target="fonts/Inter-regular.fntdata"/><Relationship Id="rId21" Type="http://schemas.openxmlformats.org/officeDocument/2006/relationships/font" Target="fonts/Halant-bold.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4.xml"/><Relationship Id="rId33" Type="http://schemas.openxmlformats.org/officeDocument/2006/relationships/font" Target="fonts/PlusJakartaSansMedium-boldItalic.fntdata"/><Relationship Id="rId10" Type="http://schemas.openxmlformats.org/officeDocument/2006/relationships/slide" Target="slides/slide3.xml"/><Relationship Id="rId32" Type="http://schemas.openxmlformats.org/officeDocument/2006/relationships/font" Target="fonts/PlusJakartaSansMedium-italic.fntdata"/><Relationship Id="rId13" Type="http://schemas.openxmlformats.org/officeDocument/2006/relationships/slide" Target="slides/slide6.xml"/><Relationship Id="rId35" Type="http://schemas.openxmlformats.org/officeDocument/2006/relationships/font" Target="fonts/WorkSans-bold.fntdata"/><Relationship Id="rId12" Type="http://schemas.openxmlformats.org/officeDocument/2006/relationships/slide" Target="slides/slide5.xml"/><Relationship Id="rId34" Type="http://schemas.openxmlformats.org/officeDocument/2006/relationships/font" Target="fonts/WorkSans-regular.fntdata"/><Relationship Id="rId15" Type="http://schemas.openxmlformats.org/officeDocument/2006/relationships/slide" Target="slides/slide8.xml"/><Relationship Id="rId37" Type="http://schemas.openxmlformats.org/officeDocument/2006/relationships/font" Target="fonts/WorkSans-boldItalic.fntdata"/><Relationship Id="rId14" Type="http://schemas.openxmlformats.org/officeDocument/2006/relationships/slide" Target="slides/slide7.xml"/><Relationship Id="rId36" Type="http://schemas.openxmlformats.org/officeDocument/2006/relationships/font" Target="fonts/WorkSans-italic.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f00d52216_0_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f00d52216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4bc2aca27e_0_48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4bc2aca27e_0_4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34bc2aca27e_0_13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34bc2aca27e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34bc2aca27e_0_14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34bc2aca27e_0_1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bc2aca27e_0_25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4bc2aca27e_0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4bc2aca27e_0_34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4bc2aca27e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4bc2aca27e_0_43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4bc2aca27e_0_4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bc2aca27e_0_10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4bc2aca27e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4bc2aca27e_0_11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4bc2aca27e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4bc2aca27e_0_12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4bc2aca27e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4bc2aca27e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4bc2aca27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4bc2aca27e_0_40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4bc2aca27e_0_4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hyperlink" Target="https://youtu.be/Yl7nKRzE7YY?feature=shared&amp;t=429"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hyperlink" Target="https://youtu.be/Yl7nKRzE7YY?feature=shared&amp;t=429"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0" name="Google Shape;100;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1" name="Google Shape;101;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2" name="Google Shape;102;p25"/>
          <p:cNvGraphicFramePr/>
          <p:nvPr/>
        </p:nvGraphicFramePr>
        <p:xfrm>
          <a:off x="359094" y="1770286"/>
          <a:ext cx="3000000" cy="3000000"/>
        </p:xfrm>
        <a:graphic>
          <a:graphicData uri="http://schemas.openxmlformats.org/drawingml/2006/table">
            <a:tbl>
              <a:tblPr>
                <a:noFill/>
                <a:tableStyleId>{06B3D26A-4FF3-4A98-BCD1-CEE27390416C}</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(Begin at 7:09, End at 9:43)</a:t>
                      </a:r>
                      <a:r>
                        <a:rPr b="1" lang="en" sz="1200">
                          <a:latin typeface="Halant"/>
                          <a:ea typeface="Halant"/>
                          <a:cs typeface="Halant"/>
                          <a:sym typeface="Halant"/>
                        </a:rPr>
                        <a:t> </a:t>
                      </a:r>
                      <a:endParaRPr sz="1200">
                        <a:latin typeface="Halant"/>
                        <a:ea typeface="Halant"/>
                        <a:cs typeface="Halant"/>
                        <a:sym typeface="Halant"/>
                      </a:endParaRPr>
                    </a:p>
                    <a:p>
                      <a:pPr indent="0" lvl="0" marL="38100" marR="152400" rtl="0" algn="l">
                        <a:lnSpc>
                          <a:spcPct val="100000"/>
                        </a:lnSpc>
                        <a:spcBef>
                          <a:spcPts val="0"/>
                        </a:spcBef>
                        <a:spcAft>
                          <a:spcPts val="0"/>
                        </a:spcAft>
                        <a:buNone/>
                      </a:pPr>
                      <a:r>
                        <a:rPr lang="en" sz="1100">
                          <a:solidFill>
                            <a:schemeClr val="dk1"/>
                          </a:solidFill>
                          <a:latin typeface="Inter"/>
                          <a:ea typeface="Inter"/>
                          <a:cs typeface="Inter"/>
                          <a:sym typeface="Inter"/>
                        </a:rPr>
                        <a:t>At the same time, Indigenous nations continued to experience their own profound changes. At the forefront of this change was the future of westward expansion—now with the British Crown out of the way, settlers started to push further and further west. Indigenous leaders in the Americas had struggled against expansion and the extraordinary death and destruction it caused for centuries. Now, new figures and movements emerged in North America. At the top of a long list of outstanding Indigenous revolutionaries are Tecumseh and Tenskwatawa, who were believed to be brothers from a Shawnee village in what is now western Ohio. Up to this point, there wasn’t a unified sense of “Native American”—people were Ojibwe, or Shawnee, or Pottawatomi. At times groups would choose to unite and form Confederacies, but even then these were distinct groups with their own cultures and languages. But those differences weren’t reflected in how they were treated by white settlers, and over time, Indigenous peoples had developed a sense of shared interests and the need to defend them collaboratively. Tecumseh and Tenskwatawa deepened and expanded this throughout the Ohio River Valley and pushed for one unifying identity, fostering a pan-Indigenous cultural, diplomatic, and military effort. For instance, Tenskwatawa traveled to several Shawnee villages, prophesying a return to cultural roots and trying to turn his people away from assimilation into, or destruction at the hands of, settlers’ cultures. He and Tecumseh also created Prophetstown, designed to be the center of their confederation. Tecumseh set his sights wider than the Ohio River Valley, and over many years, he helped to build a far-reaching pan-Indigenous movement of tribes who refused to sell any further land to the US, and who rallied around shared cultural identity and spirituality, while still respecting and maintaining the differences in religion and language that each tribe held. As negotiation with the American government began to seem like a dead end, Tecumseh turned to the British as an ally. He fought with the British–and died in the process–during the War of 1812. This network posed a barrier to further land speculation, and helped to stave off western expansion for years, before Tecumseh was killed in the fall of 1813. Other Indigenous leaders would pursue the cause of Indigenous rights and cultural power, and create new forms of alliance and collaboration, in the years and centuries to come. So yes, change is always a difficult process. What’s important to see is how different nations and people who lived within and around the country that is now called the United States reacted to this change. The arguments, revolutions, and changing identities happening within and around the early United States would build the foundation for parts of the new nation. </a:t>
                      </a:r>
                      <a:endParaRPr sz="1100">
                        <a:solidFill>
                          <a:schemeClr val="dk1"/>
                        </a:solidFill>
                        <a:highlight>
                          <a:srgbClr val="FFFFFF"/>
                        </a:highlight>
                        <a:latin typeface="Inter"/>
                        <a:ea typeface="Inter"/>
                        <a:cs typeface="Inter"/>
                        <a:sym typeface="Inter"/>
                      </a:endParaRPr>
                    </a:p>
                  </a:txBody>
                  <a:tcPr marT="87275" marB="87275" marR="86050" marL="114300"/>
                </a:tc>
              </a:tr>
            </a:tbl>
          </a:graphicData>
        </a:graphic>
      </p:graphicFrame>
      <p:sp>
        <p:nvSpPr>
          <p:cNvPr id="103" name="Google Shape;103;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to Expansion</a:t>
            </a:r>
            <a:endParaRPr sz="1800">
              <a:solidFill>
                <a:schemeClr val="dk1"/>
              </a:solidFill>
              <a:latin typeface="Halant"/>
              <a:ea typeface="Halant"/>
              <a:cs typeface="Halant"/>
              <a:sym typeface="Halant"/>
            </a:endParaRPr>
          </a:p>
        </p:txBody>
      </p:sp>
      <p:sp>
        <p:nvSpPr>
          <p:cNvPr id="104" name="Google Shape;104;p25"/>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a:t>
            </a:r>
            <a:r>
              <a:rPr b="1" lang="en" sz="1200">
                <a:latin typeface="Inter"/>
                <a:ea typeface="Inter"/>
                <a:cs typeface="Inter"/>
                <a:sym typeface="Inter"/>
              </a:rPr>
              <a:t> </a:t>
            </a:r>
            <a:r>
              <a:rPr b="1" lang="en" sz="1200">
                <a:solidFill>
                  <a:srgbClr val="000000"/>
                </a:solidFill>
                <a:latin typeface="Inter"/>
                <a:ea typeface="Inter"/>
                <a:cs typeface="Inter"/>
                <a:sym typeface="Inter"/>
              </a:rPr>
              <a:t>Date: ________ Class: ____________________</a:t>
            </a:r>
            <a:endParaRPr b="1" sz="1200">
              <a:solidFill>
                <a:srgbClr val="000000"/>
              </a:solidFill>
              <a:latin typeface="Inter"/>
              <a:ea typeface="Inter"/>
              <a:cs typeface="Inter"/>
              <a:sym typeface="Inter"/>
            </a:endParaRPr>
          </a:p>
        </p:txBody>
      </p:sp>
      <p:sp>
        <p:nvSpPr>
          <p:cNvPr id="105" name="Google Shape;105;p25"/>
          <p:cNvSpPr txBox="1"/>
          <p:nvPr/>
        </p:nvSpPr>
        <p:spPr>
          <a:xfrm>
            <a:off x="329100" y="7338000"/>
            <a:ext cx="6657000" cy="136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Tecumseh and Tenskwatawa and what did they try to do?</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has previously prevented American Indians from forming confederacies?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06" name="Google Shape;106;p25"/>
          <p:cNvSpPr txBox="1"/>
          <p:nvPr/>
        </p:nvSpPr>
        <p:spPr>
          <a:xfrm>
            <a:off x="359100" y="796275"/>
            <a:ext cx="65808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Danielle Bainbridge</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rgbClr val="000000"/>
                </a:solidFill>
                <a:latin typeface="Inter"/>
                <a:ea typeface="Inter"/>
                <a:cs typeface="Inter"/>
                <a:sym typeface="Inter"/>
              </a:rPr>
              <a:t>Dr. Danielle Bainbridge is an Assistant Professor of Theatre at Northwestern University. She holds courtesy appointments in Performance Studies and Black Studies. She also created, researched, wrote, and hosted the PBS Digital Studios web series "The Origin of Everything" which highlighted unusual and under-told history.</a:t>
            </a:r>
            <a:endParaRPr sz="10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pic>
        <p:nvPicPr>
          <p:cNvPr id="198" name="Google Shape;198;p3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99" name="Google Shape;199;p3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00" name="Google Shape;200;p3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01" name="Google Shape;201;p34"/>
          <p:cNvSpPr txBox="1"/>
          <p:nvPr/>
        </p:nvSpPr>
        <p:spPr>
          <a:xfrm>
            <a:off x="428471" y="758935"/>
            <a:ext cx="6458400" cy="5439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Include details about the context and the perspective.</a:t>
            </a:r>
            <a:endParaRPr sz="1300">
              <a:latin typeface="Halant"/>
              <a:ea typeface="Halant"/>
              <a:cs typeface="Halant"/>
              <a:sym typeface="Halant"/>
            </a:endParaRPr>
          </a:p>
        </p:txBody>
      </p:sp>
      <p:sp>
        <p:nvSpPr>
          <p:cNvPr id="202" name="Google Shape;202;p34"/>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Indigenous Resistance to Expansion</a:t>
            </a:r>
            <a:endParaRPr sz="1800">
              <a:solidFill>
                <a:schemeClr val="dk1"/>
              </a:solidFill>
              <a:latin typeface="Plus Jakarta Sans"/>
              <a:ea typeface="Plus Jakarta Sans"/>
              <a:cs typeface="Plus Jakarta Sans"/>
              <a:sym typeface="Plus Jakarta Sans"/>
            </a:endParaRPr>
          </a:p>
        </p:txBody>
      </p:sp>
      <p:pic>
        <p:nvPicPr>
          <p:cNvPr id="203" name="Google Shape;203;p34"/>
          <p:cNvPicPr preferRelativeResize="0"/>
          <p:nvPr/>
        </p:nvPicPr>
        <p:blipFill>
          <a:blip r:embed="rId4">
            <a:alphaModFix/>
          </a:blip>
          <a:stretch>
            <a:fillRect/>
          </a:stretch>
        </p:blipFill>
        <p:spPr>
          <a:xfrm>
            <a:off x="203550" y="147760"/>
            <a:ext cx="994388" cy="412343"/>
          </a:xfrm>
          <a:prstGeom prst="rect">
            <a:avLst/>
          </a:prstGeom>
          <a:noFill/>
          <a:ln>
            <a:noFill/>
          </a:ln>
        </p:spPr>
      </p:pic>
      <p:graphicFrame>
        <p:nvGraphicFramePr>
          <p:cNvPr id="204" name="Google Shape;204;p34"/>
          <p:cNvGraphicFramePr/>
          <p:nvPr/>
        </p:nvGraphicFramePr>
        <p:xfrm>
          <a:off x="359109" y="1294047"/>
          <a:ext cx="3000000" cy="3000000"/>
        </p:xfrm>
        <a:graphic>
          <a:graphicData uri="http://schemas.openxmlformats.org/drawingml/2006/table">
            <a:tbl>
              <a:tblPr>
                <a:noFill/>
                <a:tableStyleId>{06B3D26A-4FF3-4A98-BCD1-CEE27390416C}</a:tableStyleId>
              </a:tblPr>
              <a:tblGrid>
                <a:gridCol w="6621125"/>
              </a:tblGrid>
              <a:tr h="361250">
                <a:tc>
                  <a:txBody>
                    <a:bodyPr/>
                    <a:lstStyle/>
                    <a:p>
                      <a:pPr indent="0" lvl="0" marL="0" rtl="0" algn="ctr">
                        <a:spcBef>
                          <a:spcPts val="0"/>
                        </a:spcBef>
                        <a:spcAft>
                          <a:spcPts val="0"/>
                        </a:spcAft>
                        <a:buNone/>
                      </a:pPr>
                      <a:r>
                        <a:rPr b="1" lang="en" sz="1200">
                          <a:latin typeface="Inter"/>
                          <a:ea typeface="Inter"/>
                          <a:cs typeface="Inter"/>
                          <a:sym typeface="Inter"/>
                        </a:rPr>
                        <a:t>Governor Hull</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Speech delivered before the War of 1812 to encourage loyalty to the U.S. and end British influence.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Frames the U.S. as a “protector” and the Native nations as part of the “American Family.”</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Tries to persuade Native peoples to accept U.S. authority and peace terms.</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Offers promises of friendship while asserting control and discouraging resistance.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Reflects a paternalistic view that expected Native people to be obedient and cooperative.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100">
                          <a:solidFill>
                            <a:schemeClr val="accent1"/>
                          </a:solidFill>
                          <a:latin typeface="Inter"/>
                          <a:ea typeface="Inter"/>
                          <a:cs typeface="Inter"/>
                          <a:sym typeface="Inter"/>
                        </a:rPr>
                        <a:t>Perspective: U.S. official promoting peace through submission and loyalty.</a:t>
                      </a:r>
                      <a:endParaRPr b="1" sz="1100">
                        <a:solidFill>
                          <a:schemeClr val="accent1"/>
                        </a:solidFill>
                        <a:latin typeface="Inter"/>
                        <a:ea typeface="Inter"/>
                        <a:cs typeface="Inter"/>
                        <a:sym typeface="Inter"/>
                      </a:endParaRPr>
                    </a:p>
                  </a:txBody>
                  <a:tcPr marT="87275" marB="87275" marR="86050" marL="86050"/>
                </a:tc>
              </a:tr>
              <a:tr h="273150">
                <a:tc>
                  <a:txBody>
                    <a:bodyPr/>
                    <a:lstStyle/>
                    <a:p>
                      <a:pPr indent="0" lvl="0" marL="0" rtl="0" algn="ctr">
                        <a:spcBef>
                          <a:spcPts val="0"/>
                        </a:spcBef>
                        <a:spcAft>
                          <a:spcPts val="0"/>
                        </a:spcAft>
                        <a:buNone/>
                      </a:pPr>
                      <a:r>
                        <a:rPr b="1" lang="en" sz="1200">
                          <a:latin typeface="Inter"/>
                          <a:ea typeface="Inter"/>
                          <a:cs typeface="Inter"/>
                          <a:sym typeface="Inter"/>
                        </a:rPr>
                        <a:t>“Six Nations”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Written during the War of 1812 by a U.S. military governor.</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Describes meetings with Native groups (the “Six Nations”) about staying neutral in the U.S.–British conflict.</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Suggests most Native leaders wanted peace and to avoid getting involved in war.</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Tecumseh is presented as an exception—still resisting and allying with the British.</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Reflects U.S. interest in keeping Native groups from joining Britain or resisting expansion.</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100">
                          <a:solidFill>
                            <a:schemeClr val="accent1"/>
                          </a:solidFill>
                          <a:latin typeface="Inter"/>
                          <a:ea typeface="Inter"/>
                          <a:cs typeface="Inter"/>
                          <a:sym typeface="Inter"/>
                        </a:rPr>
                        <a:t>Perspective: U.S. official interpreting Native choices through a military/political lens.</a:t>
                      </a:r>
                      <a:endParaRPr b="1" sz="1100">
                        <a:solidFill>
                          <a:schemeClr val="accent1"/>
                        </a:solidFill>
                        <a:latin typeface="Inter"/>
                        <a:ea typeface="Inter"/>
                        <a:cs typeface="Inter"/>
                        <a:sym typeface="Inter"/>
                      </a:endParaRPr>
                    </a:p>
                  </a:txBody>
                  <a:tcPr marT="87275" marB="87275" marR="86050" marL="86050"/>
                </a:tc>
              </a:tr>
              <a:tr h="331875">
                <a:tc>
                  <a:txBody>
                    <a:bodyPr/>
                    <a:lstStyle/>
                    <a:p>
                      <a:pPr indent="0" lvl="0" marL="0" rtl="0" algn="ctr">
                        <a:spcBef>
                          <a:spcPts val="0"/>
                        </a:spcBef>
                        <a:spcAft>
                          <a:spcPts val="0"/>
                        </a:spcAft>
                        <a:buNone/>
                      </a:pPr>
                      <a:r>
                        <a:rPr b="1" lang="en" sz="1200">
                          <a:latin typeface="Inter"/>
                          <a:ea typeface="Inter"/>
                          <a:cs typeface="Inter"/>
                          <a:sym typeface="Inter"/>
                        </a:rPr>
                        <a:t>William Apess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Written by William Apess, a Pequot minister and Native rights activist.</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Describes the Mashpee’s peaceful resistance to unjust white control of their lands and governance.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Reflects frustration with U.S. laws and systems that excluded Native voices.</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Emphasizes the right of Native people to self-govern and use legal methods for justice.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Apess supports using U.S. systems to push for reform, rather than violent resistance.</a:t>
                      </a:r>
                      <a:br>
                        <a:rPr b="1" lang="en" sz="1100">
                          <a:solidFill>
                            <a:schemeClr val="accent1"/>
                          </a:solidFill>
                          <a:latin typeface="Inter"/>
                          <a:ea typeface="Inter"/>
                          <a:cs typeface="Inter"/>
                          <a:sym typeface="Inter"/>
                        </a:rPr>
                      </a:b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100">
                          <a:solidFill>
                            <a:schemeClr val="accent1"/>
                          </a:solidFill>
                          <a:latin typeface="Inter"/>
                          <a:ea typeface="Inter"/>
                          <a:cs typeface="Inter"/>
                          <a:sym typeface="Inter"/>
                        </a:rPr>
                        <a:t>Perspective: Native ally demanding equality, dignity, and legal fairness.</a:t>
                      </a:r>
                      <a:endParaRPr b="1" sz="1100">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8" name="Shape 208"/>
        <p:cNvGrpSpPr/>
        <p:nvPr/>
      </p:nvGrpSpPr>
      <p:grpSpPr>
        <a:xfrm>
          <a:off x="0" y="0"/>
          <a:ext cx="0" cy="0"/>
          <a:chOff x="0" y="0"/>
          <a:chExt cx="0" cy="0"/>
        </a:xfrm>
      </p:grpSpPr>
      <p:sp>
        <p:nvSpPr>
          <p:cNvPr id="209" name="Google Shape;209;p3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Teacher Key for Formative Assessment: Perspective</a:t>
            </a:r>
            <a:endParaRPr sz="1800">
              <a:latin typeface="Halant"/>
              <a:ea typeface="Halant"/>
              <a:cs typeface="Halant"/>
              <a:sym typeface="Halant"/>
            </a:endParaRPr>
          </a:p>
        </p:txBody>
      </p:sp>
      <p:pic>
        <p:nvPicPr>
          <p:cNvPr id="210" name="Google Shape;210;p3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11" name="Google Shape;211;p3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12" name="Google Shape;212;p3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13" name="Google Shape;213;p35"/>
          <p:cNvSpPr txBox="1"/>
          <p:nvPr/>
        </p:nvSpPr>
        <p:spPr>
          <a:xfrm>
            <a:off x="452682" y="869495"/>
            <a:ext cx="6396300" cy="35733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Work Sans"/>
              <a:buAutoNum type="arabicPeriod"/>
            </a:pPr>
            <a:r>
              <a:rPr lang="en" sz="1400">
                <a:solidFill>
                  <a:schemeClr val="dk1"/>
                </a:solidFill>
                <a:highlight>
                  <a:schemeClr val="lt1"/>
                </a:highlight>
                <a:latin typeface="Inter"/>
                <a:ea typeface="Inter"/>
                <a:cs typeface="Inter"/>
                <a:sym typeface="Inter"/>
              </a:rPr>
              <a:t>Using both the author context </a:t>
            </a:r>
            <a:r>
              <a:rPr i="1" lang="en" sz="1400">
                <a:solidFill>
                  <a:schemeClr val="dk1"/>
                </a:solidFill>
                <a:highlight>
                  <a:schemeClr val="lt1"/>
                </a:highlight>
                <a:latin typeface="Inter"/>
                <a:ea typeface="Inter"/>
                <a:cs typeface="Inter"/>
                <a:sym typeface="Inter"/>
              </a:rPr>
              <a:t>and</a:t>
            </a:r>
            <a:r>
              <a:rPr lang="en" sz="1400">
                <a:solidFill>
                  <a:schemeClr val="dk1"/>
                </a:solidFill>
                <a:highlight>
                  <a:schemeClr val="lt1"/>
                </a:highlight>
                <a:latin typeface="Inter"/>
                <a:ea typeface="Inter"/>
                <a:cs typeface="Inter"/>
                <a:sym typeface="Inter"/>
              </a:rPr>
              <a:t> the primary source, select the </a:t>
            </a:r>
            <a:r>
              <a:rPr b="1" i="1" lang="en" sz="1400">
                <a:solidFill>
                  <a:schemeClr val="dk1"/>
                </a:solidFill>
                <a:highlight>
                  <a:schemeClr val="lt1"/>
                </a:highlight>
                <a:latin typeface="Inter"/>
                <a:ea typeface="Inter"/>
                <a:cs typeface="Inter"/>
                <a:sym typeface="Inter"/>
              </a:rPr>
              <a:t>two statements </a:t>
            </a:r>
            <a:r>
              <a:rPr lang="en" sz="1400">
                <a:solidFill>
                  <a:schemeClr val="dk1"/>
                </a:solidFill>
                <a:highlight>
                  <a:schemeClr val="lt1"/>
                </a:highlight>
                <a:latin typeface="Inter"/>
                <a:ea typeface="Inter"/>
                <a:cs typeface="Inter"/>
                <a:sym typeface="Inter"/>
              </a:rPr>
              <a:t>that best demonstrate how Tecumseh’s experiences influenced his perspective on pan-Indian resistance.</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By rejecting European cultural influences, Tecumseh thought there could be a return of Native sovereignty. </a:t>
            </a:r>
            <a:r>
              <a:rPr b="1" lang="en" sz="1200">
                <a:solidFill>
                  <a:srgbClr val="FCFCFC"/>
                </a:solidFill>
                <a:highlight>
                  <a:schemeClr val="accent1"/>
                </a:highlight>
                <a:latin typeface="Inter"/>
                <a:ea typeface="Inter"/>
                <a:cs typeface="Inter"/>
                <a:sym typeface="Inter"/>
              </a:rPr>
              <a:t>(1 point)</a:t>
            </a:r>
            <a:endParaRPr sz="17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The violent destruction of Native lands by the U.S. made Tecumseh distrust American peace efforts. </a:t>
            </a:r>
            <a:r>
              <a:rPr b="1" lang="en" sz="1200">
                <a:solidFill>
                  <a:srgbClr val="FCFCFC"/>
                </a:solidFill>
                <a:highlight>
                  <a:schemeClr val="accent1"/>
                </a:highlight>
                <a:latin typeface="Inter"/>
                <a:ea typeface="Inter"/>
                <a:cs typeface="Inter"/>
                <a:sym typeface="Inter"/>
              </a:rPr>
              <a:t>(2 points)</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As Indigenous peoples approached U.S. encroachment separately and with diverging methods, lands continued to be lost. </a:t>
            </a:r>
            <a:r>
              <a:rPr b="1" lang="en" sz="1200">
                <a:solidFill>
                  <a:srgbClr val="FCFCFC"/>
                </a:solidFill>
                <a:highlight>
                  <a:schemeClr val="accent1"/>
                </a:highlight>
                <a:latin typeface="Inter"/>
                <a:ea typeface="Inter"/>
                <a:cs typeface="Inter"/>
                <a:sym typeface="Inter"/>
              </a:rPr>
              <a:t>(2 points)</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Tecumseh believed that the U.S. would take Native lands no matter what so it was best to negotiate a stronger treaty. </a:t>
            </a:r>
            <a:endParaRPr sz="1400">
              <a:solidFill>
                <a:schemeClr val="dk1"/>
              </a:solidFill>
              <a:highlight>
                <a:schemeClr val="lt1"/>
              </a:highlight>
              <a:latin typeface="Inter"/>
              <a:ea typeface="Inter"/>
              <a:cs typeface="Inter"/>
              <a:sym typeface="Inter"/>
            </a:endParaRPr>
          </a:p>
          <a:p>
            <a:pPr indent="431800" lvl="0" marL="431800" rtl="0" algn="l">
              <a:spcBef>
                <a:spcPts val="0"/>
              </a:spcBef>
              <a:spcAft>
                <a:spcPts val="0"/>
              </a:spcAft>
              <a:buNone/>
            </a:pPr>
            <a:r>
              <a:rPr b="1" lang="en" sz="1200">
                <a:solidFill>
                  <a:srgbClr val="FCFCFC"/>
                </a:solidFill>
                <a:highlight>
                  <a:schemeClr val="accent1"/>
                </a:highlight>
                <a:latin typeface="Inter"/>
                <a:ea typeface="Inter"/>
                <a:cs typeface="Inter"/>
                <a:sym typeface="Inter"/>
              </a:rPr>
              <a:t>(0 points)</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None/>
            </a:pPr>
            <a:r>
              <a:t/>
            </a:r>
            <a:endParaRPr sz="1400">
              <a:latin typeface="Work Sans"/>
              <a:ea typeface="Work Sans"/>
              <a:cs typeface="Work Sans"/>
              <a:sym typeface="Work Sans"/>
            </a:endParaRPr>
          </a:p>
          <a:p>
            <a:pPr indent="0" lvl="0" marL="0" rtl="0" algn="l">
              <a:spcBef>
                <a:spcPts val="0"/>
              </a:spcBef>
              <a:spcAft>
                <a:spcPts val="0"/>
              </a:spcAft>
              <a:buNone/>
            </a:pPr>
            <a:r>
              <a:t/>
            </a:r>
            <a:endParaRPr sz="1400">
              <a:latin typeface="Work Sans"/>
              <a:ea typeface="Work Sans"/>
              <a:cs typeface="Work Sans"/>
              <a:sym typeface="Work Sans"/>
            </a:endParaRPr>
          </a:p>
          <a:p>
            <a:pPr indent="0" lvl="0" marL="0" rtl="0" algn="l">
              <a:spcBef>
                <a:spcPts val="0"/>
              </a:spcBef>
              <a:spcAft>
                <a:spcPts val="0"/>
              </a:spcAft>
              <a:buNone/>
            </a:pPr>
            <a:r>
              <a:t/>
            </a:r>
            <a:endParaRPr sz="12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chemeClr val="lt1"/>
              </a:highlight>
              <a:latin typeface="Cambria"/>
              <a:ea typeface="Cambria"/>
              <a:cs typeface="Cambria"/>
              <a:sym typeface="Cambria"/>
            </a:endParaRPr>
          </a:p>
        </p:txBody>
      </p:sp>
      <p:sp>
        <p:nvSpPr>
          <p:cNvPr id="214" name="Google Shape;214;p35"/>
          <p:cNvSpPr txBox="1"/>
          <p:nvPr/>
        </p:nvSpPr>
        <p:spPr>
          <a:xfrm>
            <a:off x="452682" y="5246253"/>
            <a:ext cx="6396300" cy="34101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solidFill>
                  <a:schemeClr val="dk1"/>
                </a:solidFill>
                <a:latin typeface="Work Sans"/>
                <a:ea typeface="Work Sans"/>
                <a:cs typeface="Work Sans"/>
                <a:sym typeface="Work Sans"/>
              </a:rPr>
              <a:t>  </a:t>
            </a:r>
            <a:r>
              <a:rPr lang="en" sz="1400">
                <a:solidFill>
                  <a:schemeClr val="dk1"/>
                </a:solidFill>
                <a:latin typeface="Inter"/>
                <a:ea typeface="Inter"/>
                <a:cs typeface="Inter"/>
                <a:sym typeface="Inter"/>
              </a:rPr>
              <a:t>2.   </a:t>
            </a:r>
            <a:r>
              <a:rPr lang="en" sz="1400">
                <a:solidFill>
                  <a:schemeClr val="dk1"/>
                </a:solidFill>
                <a:highlight>
                  <a:schemeClr val="lt1"/>
                </a:highlight>
                <a:latin typeface="Inter"/>
                <a:ea typeface="Inter"/>
                <a:cs typeface="Inter"/>
                <a:sym typeface="Inter"/>
              </a:rPr>
              <a:t>Historians evaluate the significance of the attributes of a person to better interpret a source.</a:t>
            </a:r>
            <a:r>
              <a:rPr lang="en" sz="1400">
                <a:solidFill>
                  <a:schemeClr val="dk1"/>
                </a:solidFill>
                <a:latin typeface="Inter"/>
                <a:ea typeface="Inter"/>
                <a:cs typeface="Inter"/>
                <a:sym typeface="Inter"/>
              </a:rPr>
              <a:t> </a:t>
            </a:r>
            <a:r>
              <a:rPr lang="en" sz="1400">
                <a:solidFill>
                  <a:schemeClr val="dk1"/>
                </a:solidFill>
                <a:highlight>
                  <a:schemeClr val="lt1"/>
                </a:highlight>
                <a:latin typeface="Inter"/>
                <a:ea typeface="Inter"/>
                <a:cs typeface="Inter"/>
                <a:sym typeface="Inter"/>
              </a:rPr>
              <a:t>Using both the author context and the primary source, explain why one of the statements you chose represents a more significant influence on Tecumseh’s perspective.</a:t>
            </a:r>
            <a:r>
              <a:rPr lang="en" sz="1400">
                <a:solidFill>
                  <a:schemeClr val="dk1"/>
                </a:solidFill>
                <a:latin typeface="Inter"/>
                <a:ea typeface="Inter"/>
                <a:cs typeface="Inter"/>
                <a:sym typeface="Inter"/>
              </a:rPr>
              <a:t> Cite evidence.</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With properly cited evidence from the primary source and author context, students can successfully make the case that either Choice B or Choice C held more influence on Tecumseh’s support for pan-Indian resistance. The context of U.S. violence toward American Indians, as stated in Choice B, clearly provides evidence for why Tecumseh would have distrusted U.S. intentions. Choice C demonstrates the failed efforts by individual tribes to successfully maintain their lands and autonomy. Both Choices B and C have supporting evidence found in the author context and the primary source making them worth 2 points each. While Choice A (1 point) is supported in the author context through mention of Tenskwatawa's vision, the concept is not references in the primary source. Choice D contradicts the author context and the primary source as Tecumseh did not believe negotiation along could stop expansion, thus it is worth 0 points.</a:t>
            </a:r>
            <a:endParaRPr sz="14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8" name="Shape 218"/>
        <p:cNvGrpSpPr/>
        <p:nvPr/>
      </p:nvGrpSpPr>
      <p:grpSpPr>
        <a:xfrm>
          <a:off x="0" y="0"/>
          <a:ext cx="0" cy="0"/>
          <a:chOff x="0" y="0"/>
          <a:chExt cx="0" cy="0"/>
        </a:xfrm>
      </p:grpSpPr>
      <p:sp>
        <p:nvSpPr>
          <p:cNvPr id="219" name="Google Shape;219;p36"/>
          <p:cNvSpPr txBox="1"/>
          <p:nvPr/>
        </p:nvSpPr>
        <p:spPr>
          <a:xfrm>
            <a:off x="1591500" y="861050"/>
            <a:ext cx="4161300" cy="407400"/>
          </a:xfrm>
          <a:prstGeom prst="rect">
            <a:avLst/>
          </a:prstGeom>
          <a:noFill/>
          <a:ln>
            <a:noFill/>
          </a:ln>
        </p:spPr>
        <p:txBody>
          <a:bodyPr anchorCtr="0" anchor="t" bIns="91425" lIns="91425" spcFirstLastPara="1" rIns="91425" wrap="square" tIns="91425">
            <a:noAutofit/>
          </a:bodyPr>
          <a:lstStyle/>
          <a:p>
            <a:pPr indent="-342900" lvl="0" marL="457200" rtl="0" algn="ctr">
              <a:spcBef>
                <a:spcPts val="0"/>
              </a:spcBef>
              <a:spcAft>
                <a:spcPts val="0"/>
              </a:spcAft>
              <a:buClr>
                <a:schemeClr val="dk1"/>
              </a:buClr>
              <a:buSzPts val="1800"/>
              <a:buFont typeface="Plus Jakarta Sans"/>
              <a:buAutoNum type="arabicPeriod"/>
            </a:pPr>
            <a:r>
              <a:rPr b="1" lang="en" sz="1800">
                <a:solidFill>
                  <a:schemeClr val="dk1"/>
                </a:solidFill>
                <a:latin typeface="Plus Jakarta Sans"/>
                <a:ea typeface="Plus Jakarta Sans"/>
                <a:cs typeface="Plus Jakarta Sans"/>
                <a:sym typeface="Plus Jakarta Sans"/>
              </a:rPr>
              <a:t>Weighted Multiple Choice </a:t>
            </a:r>
            <a:endParaRPr b="1" sz="1800">
              <a:solidFill>
                <a:schemeClr val="dk1"/>
              </a:solidFill>
              <a:latin typeface="Plus Jakarta Sans"/>
              <a:ea typeface="Plus Jakarta Sans"/>
              <a:cs typeface="Plus Jakarta Sans"/>
              <a:sym typeface="Plus Jakarta Sans"/>
            </a:endParaRPr>
          </a:p>
        </p:txBody>
      </p:sp>
      <p:graphicFrame>
        <p:nvGraphicFramePr>
          <p:cNvPr id="220" name="Google Shape;220;p36"/>
          <p:cNvGraphicFramePr/>
          <p:nvPr/>
        </p:nvGraphicFramePr>
        <p:xfrm>
          <a:off x="912450" y="1452750"/>
          <a:ext cx="3000000" cy="3000000"/>
        </p:xfrm>
        <a:graphic>
          <a:graphicData uri="http://schemas.openxmlformats.org/drawingml/2006/table">
            <a:tbl>
              <a:tblPr>
                <a:noFill/>
                <a:tableStyleId>{06B3D26A-4FF3-4A98-BCD1-CEE27390416C}</a:tableStyleId>
              </a:tblPr>
              <a:tblGrid>
                <a:gridCol w="1379850"/>
                <a:gridCol w="1379850"/>
                <a:gridCol w="1379850"/>
                <a:gridCol w="1379850"/>
              </a:tblGrid>
              <a:tr h="480575">
                <a:tc>
                  <a:txBody>
                    <a:bodyPr/>
                    <a:lstStyle/>
                    <a:p>
                      <a:pPr indent="0" lvl="0" marL="0" rtl="0" algn="l">
                        <a:spcBef>
                          <a:spcPts val="0"/>
                        </a:spcBef>
                        <a:spcAft>
                          <a:spcPts val="0"/>
                        </a:spcAft>
                        <a:buNone/>
                      </a:pPr>
                      <a:r>
                        <a:rPr b="1" lang="en" sz="1400">
                          <a:latin typeface="Inter"/>
                          <a:ea typeface="Inter"/>
                          <a:cs typeface="Inter"/>
                          <a:sym typeface="Inter"/>
                        </a:rPr>
                        <a:t>Choice 1</a:t>
                      </a:r>
                      <a:endParaRPr b="1"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2 points (Choice B or C)</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1 point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(Choice A)</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0 points (Choice D)</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63400">
                <a:tc>
                  <a:txBody>
                    <a:bodyPr/>
                    <a:lstStyle/>
                    <a:p>
                      <a:pPr indent="0" lvl="0" marL="0" rtl="0" algn="l">
                        <a:spcBef>
                          <a:spcPts val="0"/>
                        </a:spcBef>
                        <a:spcAft>
                          <a:spcPts val="0"/>
                        </a:spcAft>
                        <a:buNone/>
                      </a:pPr>
                      <a:r>
                        <a:rPr b="1" lang="en" sz="1400">
                          <a:latin typeface="Inter"/>
                          <a:ea typeface="Inter"/>
                          <a:cs typeface="Inter"/>
                          <a:sym typeface="Inter"/>
                        </a:rPr>
                        <a:t>Choice 2</a:t>
                      </a:r>
                      <a:endParaRPr b="1"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2 points (Choice B or C)</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1 point</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(Choice A)</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0 points (Choice D)</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490475">
                <a:tc gridSpan="4">
                  <a:txBody>
                    <a:bodyPr/>
                    <a:lstStyle/>
                    <a:p>
                      <a:pPr indent="0" lvl="0" marL="0" rtl="0" algn="r">
                        <a:spcBef>
                          <a:spcPts val="0"/>
                        </a:spcBef>
                        <a:spcAft>
                          <a:spcPts val="0"/>
                        </a:spcAft>
                        <a:buNone/>
                      </a:pPr>
                      <a:r>
                        <a:rPr b="1" lang="en" sz="1400">
                          <a:latin typeface="Inter"/>
                          <a:ea typeface="Inter"/>
                          <a:cs typeface="Inter"/>
                          <a:sym typeface="Inter"/>
                        </a:rPr>
                        <a:t>Subtotal:    _______/ 4</a:t>
                      </a:r>
                      <a:endParaRPr b="1"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21" name="Google Shape;221;p36"/>
          <p:cNvSpPr txBox="1"/>
          <p:nvPr/>
        </p:nvSpPr>
        <p:spPr>
          <a:xfrm>
            <a:off x="1176900" y="3693650"/>
            <a:ext cx="4990500" cy="40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Plus Jakarta Sans"/>
                <a:ea typeface="Plus Jakarta Sans"/>
                <a:cs typeface="Plus Jakarta Sans"/>
                <a:sym typeface="Plus Jakarta Sans"/>
              </a:rPr>
              <a:t>2.    Short Answer: More Significant Factor</a:t>
            </a:r>
            <a:endParaRPr b="1" sz="1800">
              <a:solidFill>
                <a:schemeClr val="dk1"/>
              </a:solidFill>
              <a:latin typeface="Plus Jakarta Sans"/>
              <a:ea typeface="Plus Jakarta Sans"/>
              <a:cs typeface="Plus Jakarta Sans"/>
              <a:sym typeface="Plus Jakarta Sans"/>
            </a:endParaRPr>
          </a:p>
        </p:txBody>
      </p:sp>
      <p:graphicFrame>
        <p:nvGraphicFramePr>
          <p:cNvPr id="222" name="Google Shape;222;p36"/>
          <p:cNvGraphicFramePr/>
          <p:nvPr/>
        </p:nvGraphicFramePr>
        <p:xfrm>
          <a:off x="527050" y="4237475"/>
          <a:ext cx="3000000" cy="3000000"/>
        </p:xfrm>
        <a:graphic>
          <a:graphicData uri="http://schemas.openxmlformats.org/drawingml/2006/table">
            <a:tbl>
              <a:tblPr>
                <a:noFill/>
                <a:tableStyleId>{06B3D26A-4FF3-4A98-BCD1-CEE27390416C}</a:tableStyleId>
              </a:tblPr>
              <a:tblGrid>
                <a:gridCol w="1572550"/>
                <a:gridCol w="1572550"/>
                <a:gridCol w="1572550"/>
                <a:gridCol w="1572550"/>
              </a:tblGrid>
              <a:tr h="488300">
                <a:tc>
                  <a:txBody>
                    <a:bodyPr/>
                    <a:lstStyle/>
                    <a:p>
                      <a:pPr indent="0" lvl="0" marL="0" rtl="0" algn="l">
                        <a:spcBef>
                          <a:spcPts val="0"/>
                        </a:spcBef>
                        <a:spcAft>
                          <a:spcPts val="0"/>
                        </a:spcAft>
                        <a:buNone/>
                      </a:pPr>
                      <a:r>
                        <a:rPr lang="en" sz="1400">
                          <a:latin typeface="Inter"/>
                          <a:ea typeface="Inter"/>
                          <a:cs typeface="Inter"/>
                          <a:sym typeface="Inter"/>
                        </a:rPr>
                        <a:t>3 points</a:t>
                      </a:r>
                      <a:endParaRPr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400">
                          <a:latin typeface="Inter"/>
                          <a:ea typeface="Inter"/>
                          <a:cs typeface="Inter"/>
                          <a:sym typeface="Inter"/>
                        </a:rPr>
                        <a:t>2 points</a:t>
                      </a:r>
                      <a:endParaRPr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400">
                          <a:latin typeface="Inter"/>
                          <a:ea typeface="Inter"/>
                          <a:cs typeface="Inter"/>
                          <a:sym typeface="Inter"/>
                        </a:rPr>
                        <a:t>1 point</a:t>
                      </a:r>
                      <a:endParaRPr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400">
                          <a:latin typeface="Inter"/>
                          <a:ea typeface="Inter"/>
                          <a:cs typeface="Inter"/>
                          <a:sym typeface="Inter"/>
                        </a:rPr>
                        <a:t>0 points</a:t>
                      </a:r>
                      <a:endParaRPr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4883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identifies one choice as a more significant factor and cites clear evidence from both the author context and primary source to justify their choice.</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identifies one choice as more significant and cites clear evidence from one source to justify their answer. Both sources may be cited, but only one provides clear justification.</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identifies one choice as more significant and may or may not cite evidence to justify their answer. If evidence is cited, it does not provide clear justification for their choice.</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does not identify one choice as more significant. Student either misunderstood question or did not attempt to answer it.</a:t>
                      </a:r>
                      <a:endParaRPr sz="12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488300">
                <a:tc gridSpan="4">
                  <a:txBody>
                    <a:bodyPr/>
                    <a:lstStyle/>
                    <a:p>
                      <a:pPr indent="0" lvl="0" marL="0" rtl="0" algn="r">
                        <a:spcBef>
                          <a:spcPts val="0"/>
                        </a:spcBef>
                        <a:spcAft>
                          <a:spcPts val="0"/>
                        </a:spcAft>
                        <a:buNone/>
                      </a:pPr>
                      <a:r>
                        <a:rPr b="1" lang="en" sz="1400">
                          <a:latin typeface="Inter"/>
                          <a:ea typeface="Inter"/>
                          <a:cs typeface="Inter"/>
                          <a:sym typeface="Inter"/>
                        </a:rPr>
                        <a:t>Subtotal:    _______/ 3</a:t>
                      </a:r>
                      <a:endParaRPr b="1"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23" name="Google Shape;223;p36"/>
          <p:cNvSpPr txBox="1"/>
          <p:nvPr/>
        </p:nvSpPr>
        <p:spPr>
          <a:xfrm>
            <a:off x="2207850" y="8022750"/>
            <a:ext cx="2928600" cy="538200"/>
          </a:xfrm>
          <a:prstGeom prst="rect">
            <a:avLst/>
          </a:prstGeom>
          <a:no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highlight>
                  <a:schemeClr val="lt1"/>
                </a:highlight>
                <a:latin typeface="Inter"/>
                <a:ea typeface="Inter"/>
                <a:cs typeface="Inter"/>
                <a:sym typeface="Inter"/>
              </a:rPr>
              <a:t>Total: ______/7</a:t>
            </a:r>
            <a:endParaRPr b="1" sz="1800">
              <a:solidFill>
                <a:schemeClr val="dk1"/>
              </a:solidFill>
              <a:highlight>
                <a:schemeClr val="lt1"/>
              </a:highlight>
              <a:latin typeface="Inter"/>
              <a:ea typeface="Inter"/>
              <a:cs typeface="Inter"/>
              <a:sym typeface="Inter"/>
            </a:endParaRPr>
          </a:p>
        </p:txBody>
      </p:sp>
      <p:sp>
        <p:nvSpPr>
          <p:cNvPr id="224" name="Google Shape;224;p3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 sz="1800">
                <a:latin typeface="Halant"/>
                <a:ea typeface="Halant"/>
                <a:cs typeface="Halant"/>
                <a:sym typeface="Halant"/>
              </a:rPr>
              <a:t>Rubric for Formative Assessment: Perspective</a:t>
            </a:r>
            <a:endParaRPr sz="1800">
              <a:latin typeface="Halant"/>
              <a:ea typeface="Halant"/>
              <a:cs typeface="Halant"/>
              <a:sym typeface="Halant"/>
            </a:endParaRPr>
          </a:p>
        </p:txBody>
      </p:sp>
      <p:pic>
        <p:nvPicPr>
          <p:cNvPr id="225" name="Google Shape;225;p3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26" name="Google Shape;226;p3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27" name="Google Shape;227;p3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Governor Hull</a:t>
            </a:r>
            <a:endParaRPr sz="18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114" name="Google Shape;114;p26"/>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03550" y="147760"/>
            <a:ext cx="994388" cy="412343"/>
          </a:xfrm>
          <a:prstGeom prst="rect">
            <a:avLst/>
          </a:prstGeom>
          <a:noFill/>
          <a:ln>
            <a:noFill/>
          </a:ln>
        </p:spPr>
      </p:pic>
      <p:graphicFrame>
        <p:nvGraphicFramePr>
          <p:cNvPr id="116" name="Google Shape;116;p26"/>
          <p:cNvGraphicFramePr/>
          <p:nvPr/>
        </p:nvGraphicFramePr>
        <p:xfrm>
          <a:off x="367177" y="839452"/>
          <a:ext cx="3000000" cy="3000000"/>
        </p:xfrm>
        <a:graphic>
          <a:graphicData uri="http://schemas.openxmlformats.org/drawingml/2006/table">
            <a:tbl>
              <a:tblPr>
                <a:noFill/>
                <a:tableStyleId>{312B48B6-E0B4-4DD3-A0D9-5259594220CF}</a:tableStyleId>
              </a:tblPr>
              <a:tblGrid>
                <a:gridCol w="6642075"/>
              </a:tblGrid>
              <a:tr h="416425">
                <a:tc>
                  <a:txBody>
                    <a:bodyPr/>
                    <a:lstStyle/>
                    <a:p>
                      <a:pPr indent="0" lvl="0" marL="0" rtl="0" algn="l">
                        <a:spcBef>
                          <a:spcPts val="0"/>
                        </a:spcBef>
                        <a:spcAft>
                          <a:spcPts val="0"/>
                        </a:spcAft>
                        <a:buNone/>
                      </a:pPr>
                      <a:r>
                        <a:rPr lang="en" sz="1200">
                          <a:latin typeface="Inter"/>
                          <a:ea typeface="Inter"/>
                          <a:cs typeface="Inter"/>
                          <a:sym typeface="Inter"/>
                        </a:rPr>
                        <a:t>Source: Governor William Hull, </a:t>
                      </a:r>
                      <a:r>
                        <a:rPr lang="en" sz="1200">
                          <a:latin typeface="Inter"/>
                          <a:ea typeface="Inter"/>
                          <a:cs typeface="Inter"/>
                          <a:sym typeface="Inter"/>
                        </a:rPr>
                        <a:t>“</a:t>
                      </a:r>
                      <a:r>
                        <a:rPr lang="en" sz="1200">
                          <a:solidFill>
                            <a:schemeClr val="dk1"/>
                          </a:solidFill>
                          <a:latin typeface="Inter"/>
                          <a:ea typeface="Inter"/>
                          <a:cs typeface="Inter"/>
                          <a:sym typeface="Inter"/>
                        </a:rPr>
                        <a:t>Speech to the Ottawa and Chippewa Nations of Indians at Michilimackinac,” August 28, 1809.</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This speech was delivered by Governor William Hull during a diplomatic mission to the Great Lakes region. In 1809, the U.S. was still trying to secure peaceful relations with tribes while also advancing expansion into Indigenous lands. In this address, Hull frames the United States as a protector of Native rights while encouraging the tribes to accept U.S. authority and abandon former ties to the British.</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My Children. To meet you in the Country where you live and where your Fathers and former Chiefs dwelt before you, is a great satisfaction to me.</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Second:‒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My Children. I have for a long time wished to visit you. I am now gratified and sincerely hope my visit may be useful to you.</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Third</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My Children. I salute you in the name of our Great Father, the President of the United States, and I present to you and to all our Red Brethren the assurances of his Friendship and his disposition to do all in his power to promote your welfare.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Fourth:‒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My Children. My object in visiting you is not to ask you to sell your lands but to protect you in the Peaceable Enjoyment of them. If any white man has made encroachments on you, inform  me and he shall be removed…Your Father will protect you in all your rights; he will suffer no white man to go into your country without his permission. He will suffer no white man to purchase your lands. Because he make [t]ake advantage of your situation and defraud you of the sale. He never will purchase them himself unless you desire it, or it should appear to be evidently in your benefit.</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Twelfth:‒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My Children. I am not insensible of your former connection with the British government. I fear you have too long continued under their influence, without duly considering the change in your situation. While that nation was in possession of the Country where you live, it was proper for you to listen to their counsels and consider the King as your Father. That nation has relinquished all claim to the Country where you reside and it is now a power of the United States and under their jurisdiction. You now, therefore, belong to the American Family.</a:t>
                      </a:r>
                      <a:endParaRPr sz="12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Governor Hull</a:t>
            </a:r>
            <a:endParaRPr sz="18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124" name="Google Shape;124;p27"/>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03550" y="147760"/>
            <a:ext cx="994388" cy="412343"/>
          </a:xfrm>
          <a:prstGeom prst="rect">
            <a:avLst/>
          </a:prstGeom>
          <a:noFill/>
          <a:ln>
            <a:noFill/>
          </a:ln>
        </p:spPr>
      </p:pic>
      <p:sp>
        <p:nvSpPr>
          <p:cNvPr id="126" name="Google Shape;126;p27"/>
          <p:cNvSpPr txBox="1"/>
          <p:nvPr/>
        </p:nvSpPr>
        <p:spPr>
          <a:xfrm>
            <a:off x="430306" y="721739"/>
            <a:ext cx="6454500" cy="343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After completing the reading, answer the following questions.</a:t>
            </a:r>
            <a:endParaRPr sz="1100">
              <a:solidFill>
                <a:schemeClr val="dk1"/>
              </a:solidFill>
              <a:latin typeface="Halant"/>
              <a:ea typeface="Halant"/>
              <a:cs typeface="Halant"/>
              <a:sym typeface="Halant"/>
            </a:endParaRPr>
          </a:p>
        </p:txBody>
      </p:sp>
      <p:graphicFrame>
        <p:nvGraphicFramePr>
          <p:cNvPr id="127" name="Google Shape;127;p27"/>
          <p:cNvGraphicFramePr/>
          <p:nvPr/>
        </p:nvGraphicFramePr>
        <p:xfrm>
          <a:off x="449976" y="1207030"/>
          <a:ext cx="3000000" cy="3000000"/>
        </p:xfrm>
        <a:graphic>
          <a:graphicData uri="http://schemas.openxmlformats.org/drawingml/2006/table">
            <a:tbl>
              <a:tblPr>
                <a:noFill/>
                <a:tableStyleId>{06B3D26A-4FF3-4A98-BCD1-CEE27390416C}</a:tableStyleId>
              </a:tblPr>
              <a:tblGrid>
                <a:gridCol w="3118175"/>
                <a:gridCol w="3118175"/>
              </a:tblGrid>
              <a:tr h="40325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1. What information is known about the source?</a:t>
                      </a:r>
                      <a:endParaRPr sz="10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2. What is a question you could ask to better understand the source?</a:t>
                      </a:r>
                      <a:endParaRPr sz="1100">
                        <a:latin typeface="Inter"/>
                        <a:ea typeface="Inter"/>
                        <a:cs typeface="Inter"/>
                        <a:sym typeface="Inter"/>
                      </a:endParaRPr>
                    </a:p>
                  </a:txBody>
                  <a:tcPr marT="87275" marB="87275" marR="86050" marL="86050" anchor="ctr">
                    <a:solidFill>
                      <a:srgbClr val="D9D9D9"/>
                    </a:solidFill>
                  </a:tcPr>
                </a:tc>
              </a:tr>
              <a:tr h="2301000">
                <a:tc>
                  <a:txBody>
                    <a:bodyPr/>
                    <a:lstStyle/>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r>
              <a:tr h="74370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3. How does each source propose responding to U.S. expansionism?</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4. Write a quote that best illustrates the main idea of the source.</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43700">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pic>
        <p:nvPicPr>
          <p:cNvPr id="132" name="Google Shape;132;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3" name="Google Shape;133;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4" name="Google Shape;134;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35" name="Google Shape;135;p28"/>
          <p:cNvSpPr txBox="1"/>
          <p:nvPr/>
        </p:nvSpPr>
        <p:spPr>
          <a:xfrm>
            <a:off x="428471" y="758935"/>
            <a:ext cx="6458400" cy="5439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Include details about the context and the perspective.</a:t>
            </a:r>
            <a:endParaRPr sz="1300">
              <a:latin typeface="Halant"/>
              <a:ea typeface="Halant"/>
              <a:cs typeface="Halant"/>
              <a:sym typeface="Halant"/>
            </a:endParaRPr>
          </a:p>
        </p:txBody>
      </p:sp>
      <p:sp>
        <p:nvSpPr>
          <p:cNvPr id="136" name="Google Shape;136;p28"/>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Indigenous Resistance to Expansion</a:t>
            </a:r>
            <a:endParaRPr sz="1800">
              <a:solidFill>
                <a:schemeClr val="dk1"/>
              </a:solidFill>
              <a:latin typeface="Plus Jakarta Sans"/>
              <a:ea typeface="Plus Jakarta Sans"/>
              <a:cs typeface="Plus Jakarta Sans"/>
              <a:sym typeface="Plus Jakarta Sans"/>
            </a:endParaRPr>
          </a:p>
        </p:txBody>
      </p:sp>
      <p:pic>
        <p:nvPicPr>
          <p:cNvPr id="137" name="Google Shape;137;p28"/>
          <p:cNvPicPr preferRelativeResize="0"/>
          <p:nvPr/>
        </p:nvPicPr>
        <p:blipFill>
          <a:blip r:embed="rId4">
            <a:alphaModFix/>
          </a:blip>
          <a:stretch>
            <a:fillRect/>
          </a:stretch>
        </p:blipFill>
        <p:spPr>
          <a:xfrm>
            <a:off x="203550" y="147760"/>
            <a:ext cx="994388" cy="412343"/>
          </a:xfrm>
          <a:prstGeom prst="rect">
            <a:avLst/>
          </a:prstGeom>
          <a:noFill/>
          <a:ln>
            <a:noFill/>
          </a:ln>
        </p:spPr>
      </p:pic>
      <p:graphicFrame>
        <p:nvGraphicFramePr>
          <p:cNvPr id="138" name="Google Shape;138;p28"/>
          <p:cNvGraphicFramePr/>
          <p:nvPr/>
        </p:nvGraphicFramePr>
        <p:xfrm>
          <a:off x="359109" y="1446447"/>
          <a:ext cx="3000000" cy="3000000"/>
        </p:xfrm>
        <a:graphic>
          <a:graphicData uri="http://schemas.openxmlformats.org/drawingml/2006/table">
            <a:tbl>
              <a:tblPr>
                <a:noFill/>
                <a:tableStyleId>{06B3D26A-4FF3-4A98-BCD1-CEE27390416C}</a:tableStyleId>
              </a:tblPr>
              <a:tblGrid>
                <a:gridCol w="6621100"/>
              </a:tblGrid>
              <a:tr h="361250">
                <a:tc>
                  <a:txBody>
                    <a:bodyPr/>
                    <a:lstStyle/>
                    <a:p>
                      <a:pPr indent="0" lvl="0" marL="0" rtl="0" algn="ctr">
                        <a:spcBef>
                          <a:spcPts val="0"/>
                        </a:spcBef>
                        <a:spcAft>
                          <a:spcPts val="0"/>
                        </a:spcAft>
                        <a:buNone/>
                      </a:pPr>
                      <a:r>
                        <a:rPr b="1" lang="en" sz="1200">
                          <a:latin typeface="Inter"/>
                          <a:ea typeface="Inter"/>
                          <a:cs typeface="Inter"/>
                          <a:sym typeface="Inter"/>
                        </a:rPr>
                        <a:t>Governor Hull</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tc>
              </a:tr>
              <a:tr h="273150">
                <a:tc>
                  <a:txBody>
                    <a:bodyPr/>
                    <a:lstStyle/>
                    <a:p>
                      <a:pPr indent="0" lvl="0" marL="0" rtl="0" algn="ctr">
                        <a:spcBef>
                          <a:spcPts val="0"/>
                        </a:spcBef>
                        <a:spcAft>
                          <a:spcPts val="0"/>
                        </a:spcAft>
                        <a:buNone/>
                      </a:pPr>
                      <a:r>
                        <a:rPr b="1" lang="en" sz="1200">
                          <a:latin typeface="Inter"/>
                          <a:ea typeface="Inter"/>
                          <a:cs typeface="Inter"/>
                          <a:sym typeface="Inter"/>
                        </a:rPr>
                        <a:t>“Six Nations”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tc>
              </a:tr>
              <a:tr h="331875">
                <a:tc>
                  <a:txBody>
                    <a:bodyPr/>
                    <a:lstStyle/>
                    <a:p>
                      <a:pPr indent="0" lvl="0" marL="0" rtl="0" algn="ctr">
                        <a:spcBef>
                          <a:spcPts val="0"/>
                        </a:spcBef>
                        <a:spcAft>
                          <a:spcPts val="0"/>
                        </a:spcAft>
                        <a:buNone/>
                      </a:pPr>
                      <a:r>
                        <a:rPr b="1" lang="en" sz="1200">
                          <a:latin typeface="Inter"/>
                          <a:ea typeface="Inter"/>
                          <a:cs typeface="Inter"/>
                          <a:sym typeface="Inter"/>
                        </a:rPr>
                        <a:t>William Apess</a:t>
                      </a:r>
                      <a:endParaRPr b="1" sz="1200">
                        <a:latin typeface="Inter"/>
                        <a:ea typeface="Inter"/>
                        <a:cs typeface="Inter"/>
                        <a:sym typeface="Inter"/>
                      </a:endParaRPr>
                    </a:p>
                  </a:txBody>
                  <a:tcPr marT="87275" marB="87275" marR="86050" marL="86050">
                    <a:solidFill>
                      <a:srgbClr val="CCCCCC"/>
                    </a:solidFill>
                  </a:tcPr>
                </a:tc>
              </a:tr>
              <a:tr h="1242075">
                <a:tc>
                  <a:txBody>
                    <a:bodyPr/>
                    <a:lstStyle/>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pic>
        <p:nvPicPr>
          <p:cNvPr id="143" name="Google Shape;143;p2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4" name="Google Shape;144;p29"/>
          <p:cNvSpPr txBox="1"/>
          <p:nvPr/>
        </p:nvSpPr>
        <p:spPr>
          <a:xfrm>
            <a:off x="2582235" y="2182592"/>
            <a:ext cx="4228200" cy="18672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400">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b="1" sz="1200">
              <a:solidFill>
                <a:schemeClr val="dk1"/>
              </a:solidFill>
              <a:latin typeface="Plus Jakarta Sans"/>
              <a:ea typeface="Plus Jakarta Sans"/>
              <a:cs typeface="Plus Jakarta Sans"/>
              <a:sym typeface="Plus Jakarta Sans"/>
            </a:endParaRPr>
          </a:p>
        </p:txBody>
      </p:sp>
      <p:sp>
        <p:nvSpPr>
          <p:cNvPr id="145" name="Google Shape;145;p29"/>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Formative Assessment:</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Perspective</a:t>
            </a:r>
            <a:endParaRPr sz="1400">
              <a:solidFill>
                <a:srgbClr val="000000"/>
              </a:solidFill>
              <a:latin typeface="Plus Jakarta Sans Medium"/>
              <a:ea typeface="Plus Jakarta Sans Medium"/>
              <a:cs typeface="Plus Jakarta Sans Medium"/>
              <a:sym typeface="Plus Jakarta Sans Medium"/>
            </a:endParaRPr>
          </a:p>
        </p:txBody>
      </p:sp>
      <p:pic>
        <p:nvPicPr>
          <p:cNvPr id="146" name="Google Shape;146;p29"/>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47" name="Google Shape;147;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8" name="Google Shape;148;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9" name="Google Shape;149;p29"/>
          <p:cNvSpPr txBox="1"/>
          <p:nvPr/>
        </p:nvSpPr>
        <p:spPr>
          <a:xfrm>
            <a:off x="504894" y="4839104"/>
            <a:ext cx="6305400" cy="1722900"/>
          </a:xfrm>
          <a:prstGeom prst="rect">
            <a:avLst/>
          </a:prstGeom>
          <a:noFill/>
          <a:ln>
            <a:noFill/>
          </a:ln>
        </p:spPr>
        <p:txBody>
          <a:bodyPr anchorCtr="0" anchor="ctr" bIns="109750" lIns="109750" spcFirstLastPara="1" rIns="109750" wrap="square" tIns="109750">
            <a:noAutofit/>
          </a:bodyPr>
          <a:lstStyle/>
          <a:p>
            <a:pPr indent="0" lvl="0" marL="0" rtl="0" algn="l">
              <a:spcBef>
                <a:spcPts val="0"/>
              </a:spcBef>
              <a:spcAft>
                <a:spcPts val="0"/>
              </a:spcAft>
              <a:buNone/>
            </a:pPr>
            <a:r>
              <a:rPr b="1" lang="en" sz="1400">
                <a:solidFill>
                  <a:schemeClr val="dk1"/>
                </a:solidFill>
                <a:latin typeface="Inter"/>
                <a:ea typeface="Inter"/>
                <a:cs typeface="Inter"/>
                <a:sym typeface="Inter"/>
              </a:rPr>
              <a:t>Directions</a:t>
            </a:r>
            <a:r>
              <a:rPr lang="en" sz="1400">
                <a:solidFill>
                  <a:schemeClr val="dk1"/>
                </a:solidFill>
                <a:latin typeface="Inter"/>
                <a:ea typeface="Inter"/>
                <a:cs typeface="Inter"/>
                <a:sym typeface="Inter"/>
              </a:rPr>
              <a:t>:</a:t>
            </a:r>
            <a:r>
              <a:rPr lang="en" sz="1400">
                <a:solidFill>
                  <a:schemeClr val="dk1"/>
                </a:solidFill>
                <a:latin typeface="Inter"/>
                <a:ea typeface="Inter"/>
                <a:cs typeface="Inter"/>
                <a:sym typeface="Inter"/>
              </a:rPr>
              <a:t> Read the following author context and primary source. Then, answer the questions on perspective that follow. The multiple choice questions for this formative assessment are Weighted Multiple Choice (WMC) Questions. This means that there is only one </a:t>
            </a:r>
            <a:r>
              <a:rPr i="1" lang="en" sz="1400">
                <a:solidFill>
                  <a:schemeClr val="dk1"/>
                </a:solidFill>
                <a:latin typeface="Inter"/>
                <a:ea typeface="Inter"/>
                <a:cs typeface="Inter"/>
                <a:sym typeface="Inter"/>
              </a:rPr>
              <a:t>incorrect</a:t>
            </a:r>
            <a:r>
              <a:rPr lang="en" sz="1400">
                <a:solidFill>
                  <a:schemeClr val="dk1"/>
                </a:solidFill>
                <a:latin typeface="Inter"/>
                <a:ea typeface="Inter"/>
                <a:cs typeface="Inter"/>
                <a:sym typeface="Inter"/>
              </a:rPr>
              <a:t> answer, but the other 3 choices are weighted. The </a:t>
            </a:r>
            <a:r>
              <a:rPr i="1" lang="en" sz="1400">
                <a:solidFill>
                  <a:schemeClr val="dk1"/>
                </a:solidFill>
                <a:latin typeface="Inter"/>
                <a:ea typeface="Inter"/>
                <a:cs typeface="Inter"/>
                <a:sym typeface="Inter"/>
              </a:rPr>
              <a:t>two best</a:t>
            </a:r>
            <a:r>
              <a:rPr lang="en" sz="1400">
                <a:solidFill>
                  <a:schemeClr val="dk1"/>
                </a:solidFill>
                <a:latin typeface="Inter"/>
                <a:ea typeface="Inter"/>
                <a:cs typeface="Inter"/>
                <a:sym typeface="Inter"/>
              </a:rPr>
              <a:t> answers are 2</a:t>
            </a:r>
            <a:r>
              <a:rPr i="1" lang="en" sz="1400">
                <a:solidFill>
                  <a:schemeClr val="dk1"/>
                </a:solidFill>
                <a:latin typeface="Inter"/>
                <a:ea typeface="Inter"/>
                <a:cs typeface="Inter"/>
                <a:sym typeface="Inter"/>
              </a:rPr>
              <a:t> </a:t>
            </a:r>
            <a:r>
              <a:rPr lang="en" sz="1400">
                <a:solidFill>
                  <a:schemeClr val="dk1"/>
                </a:solidFill>
                <a:latin typeface="Inter"/>
                <a:ea typeface="Inter"/>
                <a:cs typeface="Inter"/>
                <a:sym typeface="Inter"/>
              </a:rPr>
              <a:t>points, the </a:t>
            </a:r>
            <a:r>
              <a:rPr i="1" lang="en" sz="1400">
                <a:solidFill>
                  <a:schemeClr val="dk1"/>
                </a:solidFill>
                <a:latin typeface="Inter"/>
                <a:ea typeface="Inter"/>
                <a:cs typeface="Inter"/>
                <a:sym typeface="Inter"/>
              </a:rPr>
              <a:t>next-best</a:t>
            </a:r>
            <a:r>
              <a:rPr lang="en" sz="1400">
                <a:solidFill>
                  <a:schemeClr val="dk1"/>
                </a:solidFill>
                <a:latin typeface="Inter"/>
                <a:ea typeface="Inter"/>
                <a:cs typeface="Inter"/>
                <a:sym typeface="Inter"/>
              </a:rPr>
              <a:t> answer is 1 points, and the </a:t>
            </a:r>
            <a:r>
              <a:rPr i="1" lang="en" sz="1400">
                <a:solidFill>
                  <a:schemeClr val="dk1"/>
                </a:solidFill>
                <a:latin typeface="Inter"/>
                <a:ea typeface="Inter"/>
                <a:cs typeface="Inter"/>
                <a:sym typeface="Inter"/>
              </a:rPr>
              <a:t>incorrect</a:t>
            </a:r>
            <a:r>
              <a:rPr lang="en" sz="1400">
                <a:solidFill>
                  <a:schemeClr val="dk1"/>
                </a:solidFill>
                <a:latin typeface="Inter"/>
                <a:ea typeface="Inter"/>
                <a:cs typeface="Inter"/>
                <a:sym typeface="Inter"/>
              </a:rPr>
              <a:t> answer is 0 points.</a:t>
            </a:r>
            <a:endParaRPr sz="1400">
              <a:solidFill>
                <a:schemeClr val="dk1"/>
              </a:solidFill>
              <a:latin typeface="Inter"/>
              <a:ea typeface="Inter"/>
              <a:cs typeface="Inter"/>
              <a:sym typeface="Inter"/>
            </a:endParaRPr>
          </a:p>
        </p:txBody>
      </p:sp>
      <p:pic>
        <p:nvPicPr>
          <p:cNvPr id="150" name="Google Shape;150;p29"/>
          <p:cNvPicPr preferRelativeResize="0"/>
          <p:nvPr/>
        </p:nvPicPr>
        <p:blipFill rotWithShape="1">
          <a:blip r:embed="rId5">
            <a:alphaModFix/>
          </a:blip>
          <a:srcRect b="0" l="0" r="0" t="0"/>
          <a:stretch/>
        </p:blipFill>
        <p:spPr>
          <a:xfrm>
            <a:off x="482680" y="2182592"/>
            <a:ext cx="1840874" cy="184084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Perspective</a:t>
            </a:r>
            <a:endParaRPr sz="1800">
              <a:latin typeface="Halant"/>
              <a:ea typeface="Halant"/>
              <a:cs typeface="Halant"/>
              <a:sym typeface="Halant"/>
            </a:endParaRPr>
          </a:p>
        </p:txBody>
      </p:sp>
      <p:pic>
        <p:nvPicPr>
          <p:cNvPr id="156" name="Google Shape;156;p3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7" name="Google Shape;157;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8" name="Google Shape;158;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59" name="Google Shape;159;p30"/>
          <p:cNvSpPr txBox="1"/>
          <p:nvPr/>
        </p:nvSpPr>
        <p:spPr>
          <a:xfrm>
            <a:off x="359106" y="569315"/>
            <a:ext cx="6653400" cy="3834900"/>
          </a:xfrm>
          <a:prstGeom prst="rect">
            <a:avLst/>
          </a:prstGeom>
          <a:noFill/>
          <a:ln cap="flat" cmpd="sng" w="19050">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1000"/>
              </a:spcBef>
              <a:spcAft>
                <a:spcPts val="0"/>
              </a:spcAft>
              <a:buClr>
                <a:schemeClr val="dk1"/>
              </a:buClr>
              <a:buSzPts val="1100"/>
              <a:buFont typeface="Arial"/>
              <a:buNone/>
            </a:pPr>
            <a:r>
              <a:rPr b="1" lang="en" sz="1400">
                <a:solidFill>
                  <a:schemeClr val="dk1"/>
                </a:solidFill>
                <a:latin typeface="Inter"/>
                <a:ea typeface="Inter"/>
                <a:cs typeface="Inter"/>
                <a:sym typeface="Inter"/>
              </a:rPr>
              <a:t>Author Context:</a:t>
            </a:r>
            <a:endParaRPr b="1" sz="14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Tecumseh (c. 1768-1813) was a Shawnee leader and powerful orator who emerged during a time of rapid U.S. expansion west into Native lands. As a child, Tecumseh experienced the violent loss of his homeland in present-day Ohio during the American Revolutionary War, including the death of his father at the hands of colonial militias. He repeatedly saw U.S. violations of treaties, the destruction of Native villages, and the steady removal of tribes from their lands through forced cessions. After the Louisiana Purchase in 1803 and expansion increased tribes continued to consider various approaches to protect their autonomy. Tecumseh became a fierce advocate for pan-Indianism to resist encroachment. When Tecumseh’s brother Tenskwatawa, experienced a vision, he began to preach a message of spiritual renewal and the rejection of European cultural influence. The brothers built a movement together to unite Native nations politically and defend their land and sovereignty.</a:t>
            </a:r>
            <a:endParaRPr sz="1400">
              <a:solidFill>
                <a:schemeClr val="dk1"/>
              </a:solidFill>
              <a:latin typeface="Work Sans"/>
              <a:ea typeface="Work Sans"/>
              <a:cs typeface="Work Sans"/>
              <a:sym typeface="Work Sans"/>
            </a:endParaRPr>
          </a:p>
        </p:txBody>
      </p:sp>
      <p:graphicFrame>
        <p:nvGraphicFramePr>
          <p:cNvPr id="160" name="Google Shape;160;p30"/>
          <p:cNvGraphicFramePr/>
          <p:nvPr/>
        </p:nvGraphicFramePr>
        <p:xfrm>
          <a:off x="721152" y="4649452"/>
          <a:ext cx="3000000" cy="3000000"/>
        </p:xfrm>
        <a:graphic>
          <a:graphicData uri="http://schemas.openxmlformats.org/drawingml/2006/table">
            <a:tbl>
              <a:tblPr>
                <a:noFill/>
                <a:tableStyleId>{312B48B6-E0B4-4DD3-A0D9-5259594220CF}</a:tableStyleId>
              </a:tblPr>
              <a:tblGrid>
                <a:gridCol w="5872900"/>
              </a:tblGrid>
              <a:tr h="416425">
                <a:tc>
                  <a:txBody>
                    <a:bodyPr/>
                    <a:lstStyle/>
                    <a:p>
                      <a:pPr indent="0" lvl="0" marL="0" rtl="0" algn="l">
                        <a:spcBef>
                          <a:spcPts val="0"/>
                        </a:spcBef>
                        <a:spcAft>
                          <a:spcPts val="0"/>
                        </a:spcAft>
                        <a:buNone/>
                      </a:pPr>
                      <a:r>
                        <a:rPr lang="en" sz="1400">
                          <a:latin typeface="Inter"/>
                          <a:ea typeface="Inter"/>
                          <a:cs typeface="Inter"/>
                          <a:sym typeface="Inter"/>
                        </a:rPr>
                        <a:t>Source: </a:t>
                      </a:r>
                      <a:r>
                        <a:rPr lang="en" sz="1400">
                          <a:solidFill>
                            <a:schemeClr val="dk1"/>
                          </a:solidFill>
                          <a:latin typeface="Inter"/>
                          <a:ea typeface="Inter"/>
                          <a:cs typeface="Inter"/>
                          <a:sym typeface="Inter"/>
                        </a:rPr>
                        <a:t>Tecumseh’s Promise Regarding Peace and War, June 1812.</a:t>
                      </a:r>
                      <a:endParaRPr sz="14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Note: This speech was given in response to the Battle of Tippecanoe in which U.S. General William Henry Harrison had invaded Shawnee territory. In this excerpt, “Father” refers to the British, “Brothers” refers to the Huron‒both the British and Huron were potential allies against the U.S. who are referred to as the “Big Knives.”</a:t>
                      </a:r>
                      <a:endParaRPr sz="12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Father &amp; Brothers! We will now in a few words declare to You our whole hearts—If we hear of the Big Knives coming towards our villages to speak peace, we will receive them; but if We hear of any of our people being hurt by them, or if they unprovokedly advance against us in a hostile manner, be assured we will defend ourselves like men.—And if we hear of any of our people having been killed, We will immediately send to all the Nations on or towards the Mississippi, and all this Island will rise as one man—Then Father and Brothers it will be impossible for You or either of You to restore peace between us.</a:t>
                      </a:r>
                      <a:endParaRPr sz="14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Perspective</a:t>
            </a:r>
            <a:endParaRPr sz="1800">
              <a:latin typeface="Halant"/>
              <a:ea typeface="Halant"/>
              <a:cs typeface="Halant"/>
              <a:sym typeface="Halant"/>
            </a:endParaRPr>
          </a:p>
        </p:txBody>
      </p:sp>
      <p:pic>
        <p:nvPicPr>
          <p:cNvPr id="166" name="Google Shape;166;p3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7" name="Google Shape;167;p3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8" name="Google Shape;168;p3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69" name="Google Shape;169;p31"/>
          <p:cNvSpPr txBox="1"/>
          <p:nvPr/>
        </p:nvSpPr>
        <p:spPr>
          <a:xfrm>
            <a:off x="452682" y="869495"/>
            <a:ext cx="6396300" cy="41727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Work Sans"/>
              <a:buAutoNum type="arabicPeriod"/>
            </a:pPr>
            <a:r>
              <a:rPr lang="en" sz="1400">
                <a:solidFill>
                  <a:schemeClr val="dk1"/>
                </a:solidFill>
                <a:highlight>
                  <a:schemeClr val="lt1"/>
                </a:highlight>
                <a:latin typeface="Inter"/>
                <a:ea typeface="Inter"/>
                <a:cs typeface="Inter"/>
                <a:sym typeface="Inter"/>
              </a:rPr>
              <a:t>Using both the author context </a:t>
            </a:r>
            <a:r>
              <a:rPr i="1" lang="en" sz="1400">
                <a:solidFill>
                  <a:schemeClr val="dk1"/>
                </a:solidFill>
                <a:highlight>
                  <a:schemeClr val="lt1"/>
                </a:highlight>
                <a:latin typeface="Inter"/>
                <a:ea typeface="Inter"/>
                <a:cs typeface="Inter"/>
                <a:sym typeface="Inter"/>
              </a:rPr>
              <a:t>and</a:t>
            </a:r>
            <a:r>
              <a:rPr lang="en" sz="1400">
                <a:solidFill>
                  <a:schemeClr val="dk1"/>
                </a:solidFill>
                <a:highlight>
                  <a:schemeClr val="lt1"/>
                </a:highlight>
                <a:latin typeface="Inter"/>
                <a:ea typeface="Inter"/>
                <a:cs typeface="Inter"/>
                <a:sym typeface="Inter"/>
              </a:rPr>
              <a:t> the primary source, select the </a:t>
            </a:r>
            <a:r>
              <a:rPr b="1" i="1" lang="en" sz="1400">
                <a:solidFill>
                  <a:schemeClr val="dk1"/>
                </a:solidFill>
                <a:highlight>
                  <a:schemeClr val="lt1"/>
                </a:highlight>
                <a:latin typeface="Inter"/>
                <a:ea typeface="Inter"/>
                <a:cs typeface="Inter"/>
                <a:sym typeface="Inter"/>
              </a:rPr>
              <a:t>two statements </a:t>
            </a:r>
            <a:r>
              <a:rPr lang="en" sz="1400">
                <a:solidFill>
                  <a:schemeClr val="dk1"/>
                </a:solidFill>
                <a:highlight>
                  <a:schemeClr val="lt1"/>
                </a:highlight>
                <a:latin typeface="Inter"/>
                <a:ea typeface="Inter"/>
                <a:cs typeface="Inter"/>
                <a:sym typeface="Inter"/>
              </a:rPr>
              <a:t>that best demonstrate how Tecumseh’s experiences influenced his perspective on pan-Indian resistance.</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By rejecting European cultural influences, Tecumseh thought there could be a return of Native sovereignty.</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The violent destruction of Native lands by the U.S. made Tecumseh distrust American peace efforts.</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As Indigenous peoples approached U.S. encroachment separately and with diverging methods, lands continued to be lost.</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Tecumseh believed that the U.S. would take Native lands no matter what so it was best to negotiate a stronger treaty.</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Clr>
                <a:schemeClr val="dk1"/>
              </a:buClr>
              <a:buSzPts val="1100"/>
              <a:buFont typeface="Arial"/>
              <a:buNone/>
            </a:pPr>
            <a:r>
              <a:t/>
            </a:r>
            <a:endParaRPr sz="1400">
              <a:latin typeface="Work Sans"/>
              <a:ea typeface="Work Sans"/>
              <a:cs typeface="Work Sans"/>
              <a:sym typeface="Work Sans"/>
            </a:endParaRPr>
          </a:p>
          <a:p>
            <a:pPr indent="0" lvl="0" marL="0" rtl="0" algn="l">
              <a:spcBef>
                <a:spcPts val="0"/>
              </a:spcBef>
              <a:spcAft>
                <a:spcPts val="0"/>
              </a:spcAft>
              <a:buClr>
                <a:schemeClr val="dk1"/>
              </a:buClr>
              <a:buSzPts val="1100"/>
              <a:buFont typeface="Arial"/>
              <a:buNone/>
            </a:pPr>
            <a:r>
              <a:t/>
            </a:r>
            <a:endParaRPr sz="1400">
              <a:latin typeface="Work Sans"/>
              <a:ea typeface="Work Sans"/>
              <a:cs typeface="Work Sans"/>
              <a:sym typeface="Work Sans"/>
            </a:endParaRPr>
          </a:p>
          <a:p>
            <a:pPr indent="0" lvl="0" marL="0" rtl="0" algn="l">
              <a:spcBef>
                <a:spcPts val="0"/>
              </a:spcBef>
              <a:spcAft>
                <a:spcPts val="0"/>
              </a:spcAft>
              <a:buNone/>
            </a:pPr>
            <a:r>
              <a:t/>
            </a:r>
            <a:endParaRPr sz="12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chemeClr val="lt1"/>
              </a:highlight>
              <a:latin typeface="Cambria"/>
              <a:ea typeface="Cambria"/>
              <a:cs typeface="Cambria"/>
              <a:sym typeface="Cambria"/>
            </a:endParaRPr>
          </a:p>
        </p:txBody>
      </p:sp>
      <p:sp>
        <p:nvSpPr>
          <p:cNvPr id="170" name="Google Shape;170;p31"/>
          <p:cNvSpPr txBox="1"/>
          <p:nvPr/>
        </p:nvSpPr>
        <p:spPr>
          <a:xfrm>
            <a:off x="452682" y="5246253"/>
            <a:ext cx="6396300" cy="34101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solidFill>
                  <a:schemeClr val="dk1"/>
                </a:solidFill>
                <a:latin typeface="Work Sans"/>
                <a:ea typeface="Work Sans"/>
                <a:cs typeface="Work Sans"/>
                <a:sym typeface="Work Sans"/>
              </a:rPr>
              <a:t>  </a:t>
            </a:r>
            <a:r>
              <a:rPr lang="en" sz="1400">
                <a:solidFill>
                  <a:schemeClr val="dk1"/>
                </a:solidFill>
                <a:latin typeface="Inter"/>
                <a:ea typeface="Inter"/>
                <a:cs typeface="Inter"/>
                <a:sym typeface="Inter"/>
              </a:rPr>
              <a:t>2.   </a:t>
            </a:r>
            <a:r>
              <a:rPr lang="en" sz="1400">
                <a:solidFill>
                  <a:schemeClr val="dk1"/>
                </a:solidFill>
                <a:highlight>
                  <a:schemeClr val="lt1"/>
                </a:highlight>
                <a:latin typeface="Inter"/>
                <a:ea typeface="Inter"/>
                <a:cs typeface="Inter"/>
                <a:sym typeface="Inter"/>
              </a:rPr>
              <a:t>Historians evaluate the significance of the attributes of a person to better interpret a source.</a:t>
            </a:r>
            <a:r>
              <a:rPr lang="en" sz="1400">
                <a:solidFill>
                  <a:schemeClr val="dk1"/>
                </a:solidFill>
                <a:latin typeface="Inter"/>
                <a:ea typeface="Inter"/>
                <a:cs typeface="Inter"/>
                <a:sym typeface="Inter"/>
              </a:rPr>
              <a:t> </a:t>
            </a:r>
            <a:r>
              <a:rPr lang="en" sz="1400">
                <a:solidFill>
                  <a:schemeClr val="dk1"/>
                </a:solidFill>
                <a:highlight>
                  <a:schemeClr val="lt1"/>
                </a:highlight>
                <a:latin typeface="Inter"/>
                <a:ea typeface="Inter"/>
                <a:cs typeface="Inter"/>
                <a:sym typeface="Inter"/>
              </a:rPr>
              <a:t>Using both the author context and the primary source, explain why one of the statements you chose represents a more significant influence on Tecumseh’s perspective.</a:t>
            </a:r>
            <a:r>
              <a:rPr lang="en" sz="1400">
                <a:solidFill>
                  <a:schemeClr val="dk1"/>
                </a:solidFill>
                <a:latin typeface="Inter"/>
                <a:ea typeface="Inter"/>
                <a:cs typeface="Inter"/>
                <a:sym typeface="Inter"/>
              </a:rPr>
              <a:t> Cite evidence.</a:t>
            </a:r>
            <a:endParaRPr sz="1400">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pic>
        <p:nvPicPr>
          <p:cNvPr id="175" name="Google Shape;175;p3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6" name="Google Shape;176;p3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7" name="Google Shape;177;p3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78" name="Google Shape;178;p32"/>
          <p:cNvGraphicFramePr/>
          <p:nvPr/>
        </p:nvGraphicFramePr>
        <p:xfrm>
          <a:off x="359094" y="1770286"/>
          <a:ext cx="3000000" cy="3000000"/>
        </p:xfrm>
        <a:graphic>
          <a:graphicData uri="http://schemas.openxmlformats.org/drawingml/2006/table">
            <a:tbl>
              <a:tblPr>
                <a:noFill/>
                <a:tableStyleId>{06B3D26A-4FF3-4A98-BCD1-CEE27390416C}</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(Begin at 7:09, End at 9:43) </a:t>
                      </a:r>
                      <a:endParaRPr sz="1200">
                        <a:latin typeface="Halant"/>
                        <a:ea typeface="Halant"/>
                        <a:cs typeface="Halant"/>
                        <a:sym typeface="Halant"/>
                      </a:endParaRPr>
                    </a:p>
                    <a:p>
                      <a:pPr indent="0" lvl="0" marL="38100" marR="152400" rtl="0" algn="l">
                        <a:lnSpc>
                          <a:spcPct val="100000"/>
                        </a:lnSpc>
                        <a:spcBef>
                          <a:spcPts val="0"/>
                        </a:spcBef>
                        <a:spcAft>
                          <a:spcPts val="0"/>
                        </a:spcAft>
                        <a:buNone/>
                      </a:pPr>
                      <a:r>
                        <a:rPr lang="en" sz="1100">
                          <a:solidFill>
                            <a:schemeClr val="dk1"/>
                          </a:solidFill>
                          <a:latin typeface="Inter"/>
                          <a:ea typeface="Inter"/>
                          <a:cs typeface="Inter"/>
                          <a:sym typeface="Inter"/>
                        </a:rPr>
                        <a:t>At the same time, Indigenous nations continued to experience their own profound changes. At the forefront of this change was the future of westward expansion—now with the British Crown out of the way, settlers started to push further and further west. Indigenous leaders in the Americas had struggled against expansion and the extraordinary death and destruction it caused for centuries. Now, new figures and movements emerged in North America. At the top of a long list of outstanding Indigenous revolutionaries are Tecumseh and Tenskwatawa, who were believed to be brothers from a Shawnee village in what is now western Ohio. Up to this point, there wasn’t a unified sense of “Native American”—people were Ojibwe, or Shawnee, or Pottawatomi. At times groups would choose to unite and form Confederacies, but even then these were distinct groups with their own cultures and languages. But those differences weren’t reflected in how they were treated by white settlers, and over time, Indigenous peoples had developed a sense of shared interests and the need to defend them collaboratively. Tecumseh and Tenskwatawa deepened and expanded this throughout the Ohio River Valley and pushed for one unifying identity, fostering a pan-Indigenous cultural, diplomatic, and military effort. For instance, Tenskwatawa traveled to several Shawnee villages, prophesying a return to cultural roots and trying to turn his people away from assimilation into, or destruction at the hands of, settlers’ cultures. He and Tecumseh also created Prophetstown, designed to be the center of their confederation. Tecumseh set his sights wider than the Ohio River Valley, and over many years, he helped to build a far-reaching pan-Indigenous movement of tribes who refused to sell any further land to the US, and who rallied around shared cultural identity and spirituality, while still respecting and maintaining the differences in religion and language that each tribe held. As negotiation with the American government began to seem like a dead end, Tecumseh turned to the British as an ally. He fought with the British–and died in the process–during the War of 1812. This network posed a barrier to further land speculation, and helped to stave off western expansion for years, before Tecumseh was killed in the fall of 1813. Other Indigenous leaders would pursue the cause of Indigenous rights and cultural power, and create new forms of alliance and collaboration, in the years and centuries to come. So yes, change is always a difficult process. What’s important to see is how different nations and people who lived within and around the country that is now called the United States reacted to this change. The arguments, revolutions, and changing identities happening within and around the early United States would build the foundation for parts of the new nation. </a:t>
                      </a:r>
                      <a:endParaRPr sz="1100">
                        <a:solidFill>
                          <a:schemeClr val="dk1"/>
                        </a:solidFill>
                        <a:highlight>
                          <a:srgbClr val="FFFFFF"/>
                        </a:highlight>
                        <a:latin typeface="Inter"/>
                        <a:ea typeface="Inter"/>
                        <a:cs typeface="Inter"/>
                        <a:sym typeface="Inter"/>
                      </a:endParaRPr>
                    </a:p>
                  </a:txBody>
                  <a:tcPr marT="87275" marB="87275" marR="86050" marL="114300"/>
                </a:tc>
              </a:tr>
            </a:tbl>
          </a:graphicData>
        </a:graphic>
      </p:graphicFrame>
      <p:sp>
        <p:nvSpPr>
          <p:cNvPr id="179" name="Google Shape;179;p32"/>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Indigenous Resistance to Expansion (Exemplar)</a:t>
            </a:r>
            <a:endParaRPr sz="1800">
              <a:solidFill>
                <a:schemeClr val="dk1"/>
              </a:solidFill>
              <a:latin typeface="Halant"/>
              <a:ea typeface="Halant"/>
              <a:cs typeface="Halant"/>
              <a:sym typeface="Halant"/>
            </a:endParaRPr>
          </a:p>
        </p:txBody>
      </p:sp>
      <p:sp>
        <p:nvSpPr>
          <p:cNvPr id="180" name="Google Shape;180;p32"/>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a:t>
            </a:r>
            <a:r>
              <a:rPr b="1" lang="en" sz="1200">
                <a:latin typeface="Inter"/>
                <a:ea typeface="Inter"/>
                <a:cs typeface="Inter"/>
                <a:sym typeface="Inter"/>
              </a:rPr>
              <a:t> </a:t>
            </a:r>
            <a:r>
              <a:rPr b="1" lang="en" sz="1200">
                <a:solidFill>
                  <a:srgbClr val="000000"/>
                </a:solidFill>
                <a:latin typeface="Inter"/>
                <a:ea typeface="Inter"/>
                <a:cs typeface="Inter"/>
                <a:sym typeface="Inter"/>
              </a:rPr>
              <a:t>Date: ________ Class: ____________________</a:t>
            </a:r>
            <a:endParaRPr b="1" sz="1200">
              <a:solidFill>
                <a:srgbClr val="000000"/>
              </a:solidFill>
              <a:latin typeface="Inter"/>
              <a:ea typeface="Inter"/>
              <a:cs typeface="Inter"/>
              <a:sym typeface="Inter"/>
            </a:endParaRPr>
          </a:p>
        </p:txBody>
      </p:sp>
      <p:sp>
        <p:nvSpPr>
          <p:cNvPr id="181" name="Google Shape;181;p32"/>
          <p:cNvSpPr txBox="1"/>
          <p:nvPr/>
        </p:nvSpPr>
        <p:spPr>
          <a:xfrm>
            <a:off x="329100" y="7338000"/>
            <a:ext cx="6657000" cy="136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Tecumseh and Tenskwatawa and what did they try to do?</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They were Shawnee brothers who led a pan-Indigenous movement to unite tribes and resist U.S. expansion.</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has previously prevented American Indians from forming confederacies?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There were deep divisions among tribes including different cultures, languages, and alliances.</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82" name="Google Shape;182;p32"/>
          <p:cNvSpPr txBox="1"/>
          <p:nvPr/>
        </p:nvSpPr>
        <p:spPr>
          <a:xfrm>
            <a:off x="359100" y="796275"/>
            <a:ext cx="65808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Danielle Bainbridge</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rgbClr val="000000"/>
                </a:solidFill>
                <a:latin typeface="Inter"/>
                <a:ea typeface="Inter"/>
                <a:cs typeface="Inter"/>
                <a:sym typeface="Inter"/>
              </a:rPr>
              <a:t>Dr. Danielle Bainbridge is an Assistant Professor of Theatre at Northwestern University. She holds courtesy appointments in Performance Studies and Black Studies. She also created, researched, wrote, and hosted the PBS Digital Studios web series "The Origin of Everything" which highlighted unusual and under-told history.</a:t>
            </a:r>
            <a:endParaRPr sz="1000">
              <a:solidFill>
                <a:srgbClr val="000000"/>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6" name="Shape 186"/>
        <p:cNvGrpSpPr/>
        <p:nvPr/>
      </p:nvGrpSpPr>
      <p:grpSpPr>
        <a:xfrm>
          <a:off x="0" y="0"/>
          <a:ext cx="0" cy="0"/>
          <a:chOff x="0" y="0"/>
          <a:chExt cx="0" cy="0"/>
        </a:xfrm>
      </p:grpSpPr>
      <p:sp>
        <p:nvSpPr>
          <p:cNvPr id="187" name="Google Shape;187;p33"/>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Contextualization &amp; Perspective</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Governor Hull</a:t>
            </a:r>
            <a:endParaRPr sz="1800">
              <a:solidFill>
                <a:schemeClr val="dk1"/>
              </a:solidFill>
              <a:latin typeface="Plus Jakarta Sans"/>
              <a:ea typeface="Plus Jakarta Sans"/>
              <a:cs typeface="Plus Jakarta Sans"/>
              <a:sym typeface="Plus Jakarta Sans"/>
            </a:endParaRPr>
          </a:p>
        </p:txBody>
      </p:sp>
      <p:sp>
        <p:nvSpPr>
          <p:cNvPr id="188" name="Google Shape;188;p33"/>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89" name="Google Shape;189;p33"/>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190" name="Google Shape;190;p33"/>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91" name="Google Shape;191;p33"/>
          <p:cNvPicPr preferRelativeResize="0"/>
          <p:nvPr/>
        </p:nvPicPr>
        <p:blipFill>
          <a:blip r:embed="rId4">
            <a:alphaModFix/>
          </a:blip>
          <a:stretch>
            <a:fillRect/>
          </a:stretch>
        </p:blipFill>
        <p:spPr>
          <a:xfrm>
            <a:off x="203550" y="147760"/>
            <a:ext cx="994388" cy="412343"/>
          </a:xfrm>
          <a:prstGeom prst="rect">
            <a:avLst/>
          </a:prstGeom>
          <a:noFill/>
          <a:ln>
            <a:noFill/>
          </a:ln>
        </p:spPr>
      </p:pic>
      <p:sp>
        <p:nvSpPr>
          <p:cNvPr id="192" name="Google Shape;192;p33"/>
          <p:cNvSpPr txBox="1"/>
          <p:nvPr/>
        </p:nvSpPr>
        <p:spPr>
          <a:xfrm>
            <a:off x="430306" y="721739"/>
            <a:ext cx="6454500" cy="343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After completing the reading, answer the following questions.</a:t>
            </a:r>
            <a:endParaRPr sz="1100">
              <a:solidFill>
                <a:schemeClr val="dk1"/>
              </a:solidFill>
              <a:latin typeface="Halant"/>
              <a:ea typeface="Halant"/>
              <a:cs typeface="Halant"/>
              <a:sym typeface="Halant"/>
            </a:endParaRPr>
          </a:p>
        </p:txBody>
      </p:sp>
      <p:graphicFrame>
        <p:nvGraphicFramePr>
          <p:cNvPr id="193" name="Google Shape;193;p33"/>
          <p:cNvGraphicFramePr/>
          <p:nvPr/>
        </p:nvGraphicFramePr>
        <p:xfrm>
          <a:off x="449976" y="1207030"/>
          <a:ext cx="3000000" cy="3000000"/>
        </p:xfrm>
        <a:graphic>
          <a:graphicData uri="http://schemas.openxmlformats.org/drawingml/2006/table">
            <a:tbl>
              <a:tblPr>
                <a:noFill/>
                <a:tableStyleId>{06B3D26A-4FF3-4A98-BCD1-CEE27390416C}</a:tableStyleId>
              </a:tblPr>
              <a:tblGrid>
                <a:gridCol w="3118175"/>
                <a:gridCol w="3118175"/>
              </a:tblGrid>
              <a:tr h="40325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1. What information is known about the source?</a:t>
                      </a:r>
                      <a:endParaRPr sz="10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2. What is a question you could ask to better understand the source?</a:t>
                      </a:r>
                      <a:endParaRPr sz="1100">
                        <a:latin typeface="Inter"/>
                        <a:ea typeface="Inter"/>
                        <a:cs typeface="Inter"/>
                        <a:sym typeface="Inter"/>
                      </a:endParaRPr>
                    </a:p>
                  </a:txBody>
                  <a:tcPr marT="87275" marB="87275" marR="86050" marL="86050" anchor="ctr">
                    <a:solidFill>
                      <a:srgbClr val="D9D9D9"/>
                    </a:solidFill>
                  </a:tcPr>
                </a:tc>
              </a:tr>
              <a:tr h="2301000">
                <a:tc>
                  <a:txBody>
                    <a:bodyPr/>
                    <a:lstStyle/>
                    <a:p>
                      <a:pPr indent="0" lvl="0" marL="0" rtl="0" algn="l">
                        <a:lnSpc>
                          <a:spcPct val="100000"/>
                        </a:lnSpc>
                        <a:spcBef>
                          <a:spcPts val="0"/>
                        </a:spcBef>
                        <a:spcAft>
                          <a:spcPts val="0"/>
                        </a:spcAft>
                        <a:buNone/>
                      </a:pPr>
                      <a:r>
                        <a:rPr b="1" lang="en" sz="1100">
                          <a:solidFill>
                            <a:schemeClr val="accent1"/>
                          </a:solidFill>
                          <a:latin typeface="Inter"/>
                          <a:ea typeface="Inter"/>
                          <a:cs typeface="Inter"/>
                          <a:sym typeface="Inter"/>
                        </a:rPr>
                        <a:t>This is a speech given by Governor Hull to Native leaders. He is attempting to persuade them to reject British ties and accept U.S. authority. He is also </a:t>
                      </a:r>
                      <a:r>
                        <a:rPr b="1" lang="en" sz="1100">
                          <a:solidFill>
                            <a:schemeClr val="accent1"/>
                          </a:solidFill>
                          <a:latin typeface="Inter"/>
                          <a:ea typeface="Inter"/>
                          <a:cs typeface="Inter"/>
                          <a:sym typeface="Inter"/>
                        </a:rPr>
                        <a:t>assuring</a:t>
                      </a:r>
                      <a:r>
                        <a:rPr b="1" lang="en" sz="1100">
                          <a:solidFill>
                            <a:schemeClr val="accent1"/>
                          </a:solidFill>
                          <a:latin typeface="Inter"/>
                          <a:ea typeface="Inter"/>
                          <a:cs typeface="Inter"/>
                          <a:sym typeface="Inter"/>
                        </a:rPr>
                        <a:t> them of positive relationships with the president.</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Did Native nations believe Hull’s promises regarding U.S. expansionism?</a:t>
                      </a:r>
                      <a:endParaRPr b="1" sz="11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r>
              <a:tr h="743700">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3. How does each source propose responding to U.S. expansionism?</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100">
                          <a:solidFill>
                            <a:schemeClr val="dk1"/>
                          </a:solidFill>
                          <a:latin typeface="Inter"/>
                          <a:ea typeface="Inter"/>
                          <a:cs typeface="Inter"/>
                          <a:sym typeface="Inter"/>
                        </a:rPr>
                        <a:t>4. Write a quote that best illustrates the main idea of the source.</a:t>
                      </a:r>
                      <a:endParaRPr sz="11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743700">
                <a:tc>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The U.S. proposes Native </a:t>
                      </a:r>
                      <a:r>
                        <a:rPr b="1" lang="en" sz="1100">
                          <a:solidFill>
                            <a:schemeClr val="accent1"/>
                          </a:solidFill>
                          <a:latin typeface="Inter"/>
                          <a:ea typeface="Inter"/>
                          <a:cs typeface="Inter"/>
                          <a:sym typeface="Inter"/>
                        </a:rPr>
                        <a:t>compliance</a:t>
                      </a:r>
                      <a:r>
                        <a:rPr b="1" lang="en" sz="1100">
                          <a:solidFill>
                            <a:schemeClr val="accent1"/>
                          </a:solidFill>
                          <a:latin typeface="Inter"/>
                          <a:ea typeface="Inter"/>
                          <a:cs typeface="Inter"/>
                          <a:sym typeface="Inter"/>
                        </a:rPr>
                        <a:t> and acceptance of U.S. control.</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“You now, therefore, belong to the American Family.”</a:t>
                      </a:r>
                      <a:endParaRPr b="1" sz="11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